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4"/>
  </p:notesMasterIdLst>
  <p:sldIdLst>
    <p:sldId id="256" r:id="rId2"/>
    <p:sldId id="257" r:id="rId3"/>
    <p:sldId id="276" r:id="rId4"/>
    <p:sldId id="263" r:id="rId5"/>
    <p:sldId id="269" r:id="rId6"/>
    <p:sldId id="265" r:id="rId7"/>
    <p:sldId id="270" r:id="rId8"/>
    <p:sldId id="271" r:id="rId9"/>
    <p:sldId id="274" r:id="rId10"/>
    <p:sldId id="275" r:id="rId11"/>
    <p:sldId id="272" r:id="rId12"/>
    <p:sldId id="273" r:id="rId13"/>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0" roundtripDataSignature="AMtx7mi8k4vfTcigBOvi1GPtpHoS9j9jS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2"/>
    <p:restoredTop sz="94510"/>
  </p:normalViewPr>
  <p:slideViewPr>
    <p:cSldViewPr snapToGrid="0">
      <p:cViewPr>
        <p:scale>
          <a:sx n="103" d="100"/>
          <a:sy n="103" d="100"/>
        </p:scale>
        <p:origin x="528" y="32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20" Type="http://customschemas.google.com/relationships/presentationmetadata" Target="metadata"/><Relationship Id="rId21" Type="http://schemas.openxmlformats.org/officeDocument/2006/relationships/presProps" Target="presProps.xml"/><Relationship Id="rId22"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s>
</file>

<file path=ppt/media/image1.jpg>
</file>

<file path=ppt/media/image2.png>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3364276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5315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10456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4664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3636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75677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4423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7"/>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7"/>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6"/>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7"/>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9"/>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9"/>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0"/>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10"/>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11"/>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11"/>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11"/>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4"/>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14"/>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5"/>
          <p:cNvSpPr>
            <a:spLocks noGrp="1"/>
          </p:cNvSpPr>
          <p:nvPr>
            <p:ph type="pic" idx="2"/>
          </p:nvPr>
        </p:nvSpPr>
        <p:spPr>
          <a:xfrm>
            <a:off x="1792288" y="612775"/>
            <a:ext cx="5486400" cy="4114800"/>
          </a:xfrm>
          <a:prstGeom prst="rect">
            <a:avLst/>
          </a:prstGeom>
          <a:noFill/>
          <a:ln>
            <a:noFill/>
          </a:ln>
        </p:spPr>
      </p:sp>
      <p:sp>
        <p:nvSpPr>
          <p:cNvPr id="68" name="Google Shape;68;p15"/>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12.xml.rels><?xml version="1.0" encoding="UTF-8" standalone="yes"?>
<Relationships xmlns="http://schemas.openxmlformats.org/package/2006/relationships"><Relationship Id="rId3" Type="http://schemas.openxmlformats.org/officeDocument/2006/relationships/hyperlink" Target="https://www.ncbi.nlm.nih.gov/pmc/articles/PMC10000667/table/healthcare-11-00666-t001/?report=objectonly" TargetMode="External"/><Relationship Id="rId4" Type="http://schemas.openxmlformats.org/officeDocument/2006/relationships/hyperlink" Target="https://www.ncbi.nlm.nih.gov/pmc/articles/PMC4276348/" TargetMode="External"/><Relationship Id="rId5" Type="http://schemas.openxmlformats.org/officeDocument/2006/relationships/hyperlink" Target="https://www.ncbi.nlm.nih.gov/pmc/articles/PMC8271462/" TargetMode="External"/><Relationship Id="rId6"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hyperlink" Target="https://www.frontiersin.org/files/Articles/1257591/fbioe-11-1257591-HTML-r1/image_m/fbioe-11-1257591-t001.jp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1007269" y="2175236"/>
            <a:ext cx="7772400" cy="1470025"/>
          </a:xfrm>
          <a:prstGeom prst="rect">
            <a:avLst/>
          </a:prstGeom>
          <a:noFill/>
          <a:ln>
            <a:noFill/>
          </a:ln>
        </p:spPr>
        <p:txBody>
          <a:bodyPr spcFirstLastPara="1" wrap="square" lIns="91425" tIns="45700" rIns="91425" bIns="45700" anchor="ctr" anchorCtr="0">
            <a:noAutofit/>
          </a:bodyPr>
          <a:lstStyle/>
          <a:p>
            <a:pPr lvl="0">
              <a:buSzPts val="4400"/>
            </a:pPr>
            <a:r>
              <a:rPr lang="en-US" sz="2400" dirty="0">
                <a:latin typeface="Times New Roman" panose="02020603050405020304" pitchFamily="18" charset="0"/>
                <a:cs typeface="Times New Roman" panose="02020603050405020304" pitchFamily="18" charset="0"/>
              </a:rPr>
              <a:t>Risk </a:t>
            </a:r>
            <a:r>
              <a:rPr lang="en-US" sz="2400" dirty="0" smtClean="0">
                <a:latin typeface="Times New Roman" panose="02020603050405020304" pitchFamily="18" charset="0"/>
                <a:cs typeface="Times New Roman" panose="02020603050405020304" pitchFamily="18" charset="0"/>
              </a:rPr>
              <a:t>Prediction </a:t>
            </a:r>
            <a:r>
              <a:rPr lang="en-US" sz="2400" dirty="0">
                <a:latin typeface="Times New Roman" panose="02020603050405020304" pitchFamily="18" charset="0"/>
                <a:cs typeface="Times New Roman" panose="02020603050405020304" pitchFamily="18" charset="0"/>
              </a:rPr>
              <a:t>F</a:t>
            </a:r>
            <a:r>
              <a:rPr lang="en-US" sz="2400" dirty="0" smtClean="0">
                <a:latin typeface="Times New Roman" panose="02020603050405020304" pitchFamily="18" charset="0"/>
                <a:cs typeface="Times New Roman" panose="02020603050405020304" pitchFamily="18" charset="0"/>
              </a:rPr>
              <a:t>or Traumatic Brain </a:t>
            </a:r>
            <a:r>
              <a:rPr lang="en-US" sz="2400" dirty="0">
                <a:latin typeface="Times New Roman" panose="02020603050405020304" pitchFamily="18" charset="0"/>
                <a:cs typeface="Times New Roman" panose="02020603050405020304" pitchFamily="18" charset="0"/>
              </a:rPr>
              <a:t>I</a:t>
            </a:r>
            <a:r>
              <a:rPr lang="en-US" sz="2400" dirty="0" smtClean="0">
                <a:latin typeface="Times New Roman" panose="02020603050405020304" pitchFamily="18" charset="0"/>
                <a:cs typeface="Times New Roman" panose="02020603050405020304" pitchFamily="18" charset="0"/>
              </a:rPr>
              <a:t>njury </a:t>
            </a:r>
            <a:r>
              <a:rPr lang="en-US" sz="2400" dirty="0">
                <a:latin typeface="Times New Roman" panose="02020603050405020304" pitchFamily="18" charset="0"/>
                <a:cs typeface="Times New Roman" panose="02020603050405020304" pitchFamily="18" charset="0"/>
              </a:rPr>
              <a:t>S</a:t>
            </a:r>
            <a:r>
              <a:rPr lang="en-US" sz="2400" dirty="0" smtClean="0">
                <a:latin typeface="Times New Roman" panose="02020603050405020304" pitchFamily="18" charset="0"/>
                <a:cs typeface="Times New Roman" panose="02020603050405020304" pitchFamily="18" charset="0"/>
              </a:rPr>
              <a:t>troke </a:t>
            </a:r>
            <a:r>
              <a:rPr lang="en-US" sz="2400" dirty="0">
                <a:latin typeface="Times New Roman" panose="02020603050405020304" pitchFamily="18" charset="0"/>
                <a:cs typeface="Times New Roman" panose="02020603050405020304" pitchFamily="18" charset="0"/>
              </a:rPr>
              <a:t>U</a:t>
            </a:r>
            <a:r>
              <a:rPr lang="en-US" sz="2400" dirty="0" smtClean="0">
                <a:latin typeface="Times New Roman" panose="02020603050405020304" pitchFamily="18" charset="0"/>
                <a:cs typeface="Times New Roman" panose="02020603050405020304" pitchFamily="18" charset="0"/>
              </a:rPr>
              <a:t>sing </a:t>
            </a:r>
            <a:r>
              <a:rPr lang="en-US" sz="2400" dirty="0">
                <a:latin typeface="Times New Roman" panose="02020603050405020304" pitchFamily="18" charset="0"/>
                <a:cs typeface="Times New Roman" panose="02020603050405020304" pitchFamily="18" charset="0"/>
              </a:rPr>
              <a:t>Kernel Extreme Learning Machine and </a:t>
            </a:r>
            <a:r>
              <a:rPr lang="en-US" sz="2400" dirty="0" err="1">
                <a:latin typeface="Times New Roman" panose="02020603050405020304" pitchFamily="18" charset="0"/>
                <a:cs typeface="Times New Roman" panose="02020603050405020304" pitchFamily="18" charset="0"/>
              </a:rPr>
              <a:t>Neutrosophic</a:t>
            </a:r>
            <a:r>
              <a:rPr lang="en-US" sz="2400" dirty="0">
                <a:latin typeface="Times New Roman" panose="02020603050405020304" pitchFamily="18" charset="0"/>
                <a:cs typeface="Times New Roman" panose="02020603050405020304" pitchFamily="18" charset="0"/>
              </a:rPr>
              <a:t> C-means-based Attribute Weighting </a:t>
            </a:r>
            <a:r>
              <a:rPr lang="en-US" sz="2400" dirty="0" smtClean="0">
                <a:latin typeface="Times New Roman" panose="02020603050405020304" pitchFamily="18" charset="0"/>
                <a:cs typeface="Times New Roman" panose="02020603050405020304" pitchFamily="18" charset="0"/>
              </a:rPr>
              <a:t>Algorithm</a:t>
            </a:r>
            <a:endParaRPr sz="2400" dirty="0">
              <a:latin typeface="Times New Roman" panose="02020603050405020304" pitchFamily="18" charset="0"/>
              <a:cs typeface="Times New Roman" panose="02020603050405020304" pitchFamily="18" charset="0"/>
            </a:endParaRPr>
          </a:p>
        </p:txBody>
      </p:sp>
      <p:sp>
        <p:nvSpPr>
          <p:cNvPr id="89" name="Google Shape;89;p1"/>
          <p:cNvSpPr txBox="1">
            <a:spLocks noGrp="1"/>
          </p:cNvSpPr>
          <p:nvPr>
            <p:ph type="subTitle" idx="1"/>
          </p:nvPr>
        </p:nvSpPr>
        <p:spPr>
          <a:xfrm>
            <a:off x="4386263" y="4305782"/>
            <a:ext cx="4605337" cy="2261706"/>
          </a:xfrm>
          <a:prstGeom prst="rect">
            <a:avLst/>
          </a:prstGeom>
          <a:noFill/>
          <a:ln>
            <a:noFill/>
          </a:ln>
        </p:spPr>
        <p:txBody>
          <a:bodyPr spcFirstLastPara="1" wrap="square" lIns="91425" tIns="45700" rIns="91425" bIns="45700" anchor="t" anchorCtr="0">
            <a:normAutofit fontScale="47500" lnSpcReduction="20000"/>
          </a:bodyPr>
          <a:lstStyle/>
          <a:p>
            <a:pPr marL="0" indent="0">
              <a:spcBef>
                <a:spcPts val="0"/>
              </a:spcBef>
              <a:buSzPct val="100000"/>
            </a:pPr>
            <a:r>
              <a:rPr lang="en-US" dirty="0">
                <a:latin typeface="Times New Roman" panose="02020603050405020304" pitchFamily="18" charset="0"/>
                <a:cs typeface="Times New Roman" panose="02020603050405020304" pitchFamily="18" charset="0"/>
              </a:rPr>
              <a:t>Batch ID</a:t>
            </a:r>
            <a:r>
              <a:rPr lang="en-US" dirty="0" smtClean="0">
                <a:latin typeface="Times New Roman" panose="02020603050405020304" pitchFamily="18" charset="0"/>
                <a:cs typeface="Times New Roman" panose="02020603050405020304" pitchFamily="18" charset="0"/>
              </a:rPr>
              <a:t>: B373</a:t>
            </a:r>
            <a:endParaRPr lang="en-US" dirty="0">
              <a:latin typeface="Times New Roman" panose="02020603050405020304" pitchFamily="18" charset="0"/>
              <a:cs typeface="Times New Roman" panose="02020603050405020304" pitchFamily="18" charset="0"/>
            </a:endParaRPr>
          </a:p>
          <a:p>
            <a:pPr marL="0" lvl="0" indent="0" algn="ctr" rtl="0">
              <a:spcBef>
                <a:spcPts val="0"/>
              </a:spcBef>
              <a:spcAft>
                <a:spcPts val="0"/>
              </a:spcAft>
              <a:buClr>
                <a:srgbClr val="888888"/>
              </a:buClr>
              <a:buSzPct val="100000"/>
              <a:buNone/>
            </a:pPr>
            <a:endParaRPr lang="en-US" dirty="0">
              <a:latin typeface="Times New Roman" panose="02020603050405020304" pitchFamily="18" charset="0"/>
              <a:cs typeface="Times New Roman" panose="02020603050405020304" pitchFamily="18" charset="0"/>
            </a:endParaRPr>
          </a:p>
          <a:p>
            <a:pPr marL="0" lvl="0" indent="0" algn="ctr" rtl="0">
              <a:spcBef>
                <a:spcPts val="0"/>
              </a:spcBef>
              <a:spcAft>
                <a:spcPts val="0"/>
              </a:spcAft>
              <a:buClr>
                <a:srgbClr val="888888"/>
              </a:buClr>
              <a:buSzPct val="100000"/>
              <a:buNone/>
            </a:pPr>
            <a:r>
              <a:rPr lang="en-US" dirty="0">
                <a:latin typeface="Times New Roman" panose="02020603050405020304" pitchFamily="18" charset="0"/>
                <a:cs typeface="Times New Roman" panose="02020603050405020304" pitchFamily="18" charset="0"/>
              </a:rPr>
              <a:t>Student 1 Reg. No: RA2011003010172</a:t>
            </a:r>
            <a:endParaRPr dirty="0">
              <a:latin typeface="Times New Roman" panose="02020603050405020304" pitchFamily="18" charset="0"/>
              <a:cs typeface="Times New Roman" panose="02020603050405020304" pitchFamily="18" charset="0"/>
            </a:endParaRPr>
          </a:p>
          <a:p>
            <a:pPr marL="0" indent="0">
              <a:spcBef>
                <a:spcPts val="592"/>
              </a:spcBef>
              <a:buSzPct val="100000"/>
            </a:pPr>
            <a:r>
              <a:rPr lang="en-US" dirty="0">
                <a:latin typeface="Times New Roman" panose="02020603050405020304" pitchFamily="18" charset="0"/>
                <a:cs typeface="Times New Roman" panose="02020603050405020304" pitchFamily="18" charset="0"/>
              </a:rPr>
              <a:t>Student 1 Name: NIVETHA SANKARASUBRAMANIAN</a:t>
            </a:r>
          </a:p>
          <a:p>
            <a:pPr marL="0" lvl="0" indent="0" algn="ctr" rtl="0">
              <a:spcBef>
                <a:spcPts val="592"/>
              </a:spcBef>
              <a:spcAft>
                <a:spcPts val="0"/>
              </a:spcAft>
              <a:buClr>
                <a:srgbClr val="888888"/>
              </a:buClr>
              <a:buSzPct val="100000"/>
              <a:buNone/>
            </a:pPr>
            <a:endParaRPr lang="en-US" dirty="0">
              <a:latin typeface="Times New Roman" panose="02020603050405020304" pitchFamily="18" charset="0"/>
              <a:cs typeface="Times New Roman" panose="02020603050405020304" pitchFamily="18" charset="0"/>
            </a:endParaRPr>
          </a:p>
          <a:p>
            <a:pPr marL="0" lvl="0" indent="0" algn="ctr" rtl="0">
              <a:spcBef>
                <a:spcPts val="592"/>
              </a:spcBef>
              <a:spcAft>
                <a:spcPts val="0"/>
              </a:spcAft>
              <a:buClr>
                <a:srgbClr val="888888"/>
              </a:buClr>
              <a:buSzPct val="100000"/>
              <a:buNone/>
            </a:pPr>
            <a:r>
              <a:rPr lang="en-US" dirty="0">
                <a:latin typeface="Times New Roman" panose="02020603050405020304" pitchFamily="18" charset="0"/>
                <a:cs typeface="Times New Roman" panose="02020603050405020304" pitchFamily="18" charset="0"/>
              </a:rPr>
              <a:t>Student 2 Reg. No: RA2011003010152</a:t>
            </a:r>
          </a:p>
          <a:p>
            <a:pPr marL="0" lvl="0" indent="0">
              <a:spcBef>
                <a:spcPts val="592"/>
              </a:spcBef>
              <a:buSzPct val="100000"/>
            </a:pPr>
            <a:r>
              <a:rPr lang="en-US" dirty="0">
                <a:latin typeface="Times New Roman" panose="02020603050405020304" pitchFamily="18" charset="0"/>
                <a:cs typeface="Times New Roman" panose="02020603050405020304" pitchFamily="18" charset="0"/>
              </a:rPr>
              <a:t>Student 2 Name: PRAVEEN KRISHNAKANTH S</a:t>
            </a:r>
            <a:endParaRPr dirty="0">
              <a:latin typeface="Times New Roman" panose="02020603050405020304" pitchFamily="18" charset="0"/>
              <a:cs typeface="Times New Roman" panose="02020603050405020304" pitchFamily="18" charset="0"/>
            </a:endParaRPr>
          </a:p>
        </p:txBody>
      </p:sp>
      <p:pic>
        <p:nvPicPr>
          <p:cNvPr id="90" name="Google Shape;90;p1"/>
          <p:cNvPicPr preferRelativeResize="0"/>
          <p:nvPr/>
        </p:nvPicPr>
        <p:blipFill rotWithShape="1">
          <a:blip r:embed="rId3">
            <a:alphaModFix/>
          </a:blip>
          <a:srcRect/>
          <a:stretch/>
        </p:blipFill>
        <p:spPr>
          <a:xfrm>
            <a:off x="228600" y="553353"/>
            <a:ext cx="1735931" cy="755015"/>
          </a:xfrm>
          <a:prstGeom prst="rect">
            <a:avLst/>
          </a:prstGeom>
          <a:noFill/>
          <a:ln>
            <a:noFill/>
          </a:ln>
        </p:spPr>
      </p:pic>
      <p:sp>
        <p:nvSpPr>
          <p:cNvPr id="91" name="Google Shape;91;p1"/>
          <p:cNvSpPr/>
          <p:nvPr/>
        </p:nvSpPr>
        <p:spPr>
          <a:xfrm>
            <a:off x="1964531" y="569724"/>
            <a:ext cx="6172200" cy="147728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b="1"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SRM INSTITUTE OF SCIENCE AND TECHNOLOGY </a:t>
            </a:r>
            <a:endParaRPr sz="18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ctr" rtl="0">
              <a:spcBef>
                <a:spcPts val="0"/>
              </a:spcBef>
              <a:spcAft>
                <a:spcPts val="0"/>
              </a:spcAft>
              <a:buNone/>
            </a:pPr>
            <a:r>
              <a:rPr lang="en-US" sz="1800" b="1"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SCHOOL OF COMPUTING</a:t>
            </a:r>
            <a:endParaRPr sz="18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ctr" rtl="0">
              <a:spcBef>
                <a:spcPts val="0"/>
              </a:spcBef>
              <a:spcAft>
                <a:spcPts val="0"/>
              </a:spcAft>
              <a:buNone/>
            </a:pPr>
            <a:r>
              <a:rPr lang="en-US" sz="1800" b="1"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DEPARTMENT OF COMPUTING TECHNOLOGIES</a:t>
            </a:r>
            <a:endParaRPr sz="18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a:p>
            <a:pPr marL="0" marR="0" lvl="0" indent="0" algn="ctr" rtl="0">
              <a:spcBef>
                <a:spcPts val="0"/>
              </a:spcBef>
              <a:spcAft>
                <a:spcPts val="0"/>
              </a:spcAft>
              <a:buNone/>
            </a:pPr>
            <a:r>
              <a:rPr lang="en-US" sz="1800" b="1"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18CSP107L / 18CSP108L - MINOR PROJECT / INTERNSHIP</a:t>
            </a:r>
            <a:endParaRPr sz="18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7" name="Google Shape;89;p1"/>
          <p:cNvSpPr txBox="1">
            <a:spLocks/>
          </p:cNvSpPr>
          <p:nvPr/>
        </p:nvSpPr>
        <p:spPr>
          <a:xfrm>
            <a:off x="228600" y="5243512"/>
            <a:ext cx="3471862" cy="1190625"/>
          </a:xfrm>
          <a:prstGeom prst="rect">
            <a:avLst/>
          </a:prstGeom>
          <a:noFill/>
          <a:ln>
            <a:noFill/>
          </a:ln>
        </p:spPr>
        <p:txBody>
          <a:bodyPr spcFirstLastPara="1" wrap="square" lIns="91425" tIns="45700" rIns="91425" bIns="45700" anchor="t" anchorCtr="0">
            <a:normAutofit fontScale="40000" lnSpcReduction="20000"/>
          </a:bodyPr>
          <a:lstStyle>
            <a:defPPr marR="0" lvl="0" algn="l" rtl="0">
              <a:lnSpc>
                <a:spcPct val="100000"/>
              </a:lnSpc>
              <a:spcBef>
                <a:spcPts val="0"/>
              </a:spcBef>
              <a:spcAft>
                <a:spcPts val="0"/>
              </a:spcAft>
            </a:defPPr>
            <a:lvl1pPr marL="457200" marR="0" lvl="0" indent="-431800" algn="ctr" rtl="0">
              <a:lnSpc>
                <a:spcPct val="100000"/>
              </a:lnSpc>
              <a:spcBef>
                <a:spcPts val="64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1pPr>
            <a:lvl2pPr marL="914400" marR="0" lvl="1" indent="-406400" algn="ctr" rtl="0">
              <a:lnSpc>
                <a:spcPct val="100000"/>
              </a:lnSpc>
              <a:spcBef>
                <a:spcPts val="560"/>
              </a:spcBef>
              <a:spcAft>
                <a:spcPts val="0"/>
              </a:spcAft>
              <a:buClr>
                <a:srgbClr val="888888"/>
              </a:buClr>
              <a:buSzPts val="2800"/>
              <a:buFont typeface="Arial"/>
              <a:buNone/>
              <a:defRPr sz="2800" b="0" i="0" u="none" strike="noStrike" cap="none">
                <a:solidFill>
                  <a:srgbClr val="888888"/>
                </a:solidFill>
                <a:latin typeface="Calibri"/>
                <a:ea typeface="Calibri"/>
                <a:cs typeface="Calibri"/>
                <a:sym typeface="Calibri"/>
              </a:defRPr>
            </a:lvl2pPr>
            <a:lvl3pPr marL="1371600" marR="0" lvl="2" indent="-381000" algn="ctr" rtl="0">
              <a:lnSpc>
                <a:spcPct val="100000"/>
              </a:lnSpc>
              <a:spcBef>
                <a:spcPts val="48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3pPr>
            <a:lvl4pPr marL="1828800" marR="0" lvl="3" indent="-35560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4pPr>
            <a:lvl5pPr marL="2286000" marR="0" lvl="4" indent="-35560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5pPr>
            <a:lvl6pPr marL="2743200" marR="0" lvl="5" indent="-35560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3200400" marR="0" lvl="6" indent="-35560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657600" marR="0" lvl="7" indent="-35560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4114800" marR="0" lvl="8" indent="-355600" algn="ctr" rtl="0">
              <a:lnSpc>
                <a:spcPct val="100000"/>
              </a:lnSpc>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pPr marL="0" indent="0">
              <a:lnSpc>
                <a:spcPct val="170000"/>
              </a:lnSpc>
              <a:spcBef>
                <a:spcPts val="592"/>
              </a:spcBef>
              <a:buSzPct val="100000"/>
            </a:pPr>
            <a:r>
              <a:rPr lang="en-US" dirty="0">
                <a:latin typeface="Times New Roman" panose="02020603050405020304" pitchFamily="18" charset="0"/>
                <a:cs typeface="Times New Roman" panose="02020603050405020304" pitchFamily="18" charset="0"/>
              </a:rPr>
              <a:t>Guide name: </a:t>
            </a:r>
            <a:r>
              <a:rPr lang="en-US" dirty="0" err="1">
                <a:latin typeface="Times New Roman" panose="02020603050405020304" pitchFamily="18" charset="0"/>
                <a:cs typeface="Times New Roman" panose="02020603050405020304" pitchFamily="18" charset="0"/>
              </a:rPr>
              <a:t>Dr</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D.Shiny</a:t>
            </a:r>
            <a:r>
              <a:rPr lang="en-US" dirty="0">
                <a:latin typeface="Times New Roman" panose="02020603050405020304" pitchFamily="18" charset="0"/>
                <a:cs typeface="Times New Roman" panose="02020603050405020304" pitchFamily="18" charset="0"/>
              </a:rPr>
              <a:t> Irene </a:t>
            </a:r>
          </a:p>
          <a:p>
            <a:pPr marL="0" indent="0">
              <a:lnSpc>
                <a:spcPct val="170000"/>
              </a:lnSpc>
              <a:spcBef>
                <a:spcPts val="592"/>
              </a:spcBef>
              <a:buSzPct val="100000"/>
            </a:pPr>
            <a:r>
              <a:rPr lang="en-US" dirty="0">
                <a:latin typeface="Times New Roman" panose="02020603050405020304" pitchFamily="18" charset="0"/>
                <a:cs typeface="Times New Roman" panose="02020603050405020304" pitchFamily="18" charset="0"/>
              </a:rPr>
              <a:t>Designation: Assistant Professor</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Department: CTECH</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09318" y="274638"/>
            <a:ext cx="5177481" cy="503838"/>
          </a:xfrm>
        </p:spPr>
        <p:txBody>
          <a:bodyPr>
            <a:normAutofit fontScale="90000"/>
          </a:bodyPr>
          <a:lstStyle/>
          <a:p>
            <a:endParaRPr lang="en-US"/>
          </a:p>
        </p:txBody>
      </p:sp>
      <p:sp>
        <p:nvSpPr>
          <p:cNvPr id="3" name="Text Placeholder 2"/>
          <p:cNvSpPr>
            <a:spLocks noGrp="1"/>
          </p:cNvSpPr>
          <p:nvPr>
            <p:ph type="body" idx="1"/>
          </p:nvPr>
        </p:nvSpPr>
        <p:spPr>
          <a:xfrm>
            <a:off x="457200" y="5511114"/>
            <a:ext cx="8229600" cy="1210361"/>
          </a:xfrm>
        </p:spPr>
        <p:txBody>
          <a:bodyPr>
            <a:normAutofit fontScale="62500" lnSpcReduction="20000"/>
          </a:bodyPr>
          <a:lstStyle/>
          <a:p>
            <a:r>
              <a:rPr lang="en-US" dirty="0"/>
              <a:t>These text boxes and checkboxes offer transparency and insights to users by allowing them to explore the dataset, understand the data encoding process, and evaluate the performance of machine learning models within the application.</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uk-UA" smtClean="0"/>
              <a:t>10</a:t>
            </a:fld>
            <a:endParaRPr lang="uk-UA"/>
          </a:p>
        </p:txBody>
      </p:sp>
      <p:pic>
        <p:nvPicPr>
          <p:cNvPr id="5" name="Google Shape;107;p5"/>
          <p:cNvPicPr preferRelativeResize="0"/>
          <p:nvPr/>
        </p:nvPicPr>
        <p:blipFill rotWithShape="1">
          <a:blip r:embed="rId2">
            <a:alphaModFix/>
          </a:blip>
          <a:srcRect/>
          <a:stretch/>
        </p:blipFill>
        <p:spPr>
          <a:xfrm>
            <a:off x="457200" y="274638"/>
            <a:ext cx="2237740" cy="755015"/>
          </a:xfrm>
          <a:prstGeom prst="rect">
            <a:avLst/>
          </a:prstGeom>
          <a:noFill/>
          <a:ln>
            <a:noFill/>
          </a:ln>
        </p:spPr>
      </p:pic>
      <p:pic>
        <p:nvPicPr>
          <p:cNvPr id="6" name="Picture 5"/>
          <p:cNvPicPr>
            <a:picLocks noChangeAspect="1"/>
          </p:cNvPicPr>
          <p:nvPr/>
        </p:nvPicPr>
        <p:blipFill>
          <a:blip r:embed="rId3"/>
          <a:stretch>
            <a:fillRect/>
          </a:stretch>
        </p:blipFill>
        <p:spPr>
          <a:xfrm>
            <a:off x="457200" y="1223645"/>
            <a:ext cx="8439665" cy="4238329"/>
          </a:xfrm>
          <a:prstGeom prst="rect">
            <a:avLst/>
          </a:prstGeom>
        </p:spPr>
      </p:pic>
    </p:spTree>
    <p:extLst>
      <p:ext uri="{BB962C8B-B14F-4D97-AF65-F5344CB8AC3E}">
        <p14:creationId xmlns:p14="http://schemas.microsoft.com/office/powerpoint/2010/main" val="11526773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7805" y="281280"/>
            <a:ext cx="5548184" cy="1143000"/>
          </a:xfrm>
        </p:spPr>
        <p:txBody>
          <a:bodyPr>
            <a:normAutofit/>
          </a:bodyPr>
          <a:lstStyle/>
          <a:p>
            <a:r>
              <a:rPr lang="en-US" sz="4000" dirty="0" smtClean="0"/>
              <a:t>CONCLUSION</a:t>
            </a:r>
            <a:endParaRPr lang="en-US" sz="4000" dirty="0"/>
          </a:p>
        </p:txBody>
      </p:sp>
      <p:sp>
        <p:nvSpPr>
          <p:cNvPr id="3" name="Text Placeholder 2"/>
          <p:cNvSpPr>
            <a:spLocks noGrp="1"/>
          </p:cNvSpPr>
          <p:nvPr>
            <p:ph type="body" idx="1"/>
          </p:nvPr>
        </p:nvSpPr>
        <p:spPr>
          <a:xfrm>
            <a:off x="222422" y="1600200"/>
            <a:ext cx="8785654" cy="5121275"/>
          </a:xfrm>
        </p:spPr>
        <p:txBody>
          <a:bodyPr>
            <a:normAutofit fontScale="92500" lnSpcReduction="10000"/>
          </a:bodyPr>
          <a:lstStyle/>
          <a:p>
            <a:pPr algn="just"/>
            <a:r>
              <a:rPr lang="en-US" sz="2600" dirty="0"/>
              <a:t>In summary, this project marks a significant milestone in the field of healthcare technology. By harnessing the power of advanced machine learning, we've successfully improved brain stroke diagnosis, notably reducing the frequency of misdiagnoses. Our user-friendly interface enables individuals to assess their own risk of stroke, while healthcare professionals gain valuable insights for proactive intervention. This promising advancement not only addresses longstanding challenges in stroke detection but also holds the potential to save lives, enhance patient care, and contribute to the broader landscape of medical innovation</a:t>
            </a:r>
            <a:r>
              <a:rPr lang="en-US" sz="2600" dirty="0" smtClean="0"/>
              <a:t>.</a:t>
            </a:r>
            <a:endParaRPr lang="en-US" sz="2600" dirty="0"/>
          </a:p>
          <a:p>
            <a:pPr marL="114300" indent="0">
              <a:buNone/>
            </a:pPr>
            <a:r>
              <a:rPr lang="en-US" sz="2400" dirty="0"/>
              <a:t/>
            </a:r>
            <a:br>
              <a:rPr lang="en-US" sz="2400" dirty="0"/>
            </a:br>
            <a:endParaRPr lang="en-US" sz="2400" dirty="0"/>
          </a:p>
          <a:p>
            <a:pPr marL="114300" indent="0">
              <a:buNone/>
            </a:pPr>
            <a:r>
              <a:rPr lang="en-US" sz="2400" dirty="0"/>
              <a:t/>
            </a:r>
            <a:br>
              <a:rPr lang="en-US" sz="2400" dirty="0"/>
            </a:br>
            <a:endParaRPr lang="en-US" sz="2400"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uk-UA" smtClean="0"/>
              <a:t>11</a:t>
            </a:fld>
            <a:endParaRPr lang="uk-UA"/>
          </a:p>
        </p:txBody>
      </p:sp>
      <p:pic>
        <p:nvPicPr>
          <p:cNvPr id="5" name="Google Shape;107;p5"/>
          <p:cNvPicPr preferRelativeResize="0"/>
          <p:nvPr/>
        </p:nvPicPr>
        <p:blipFill rotWithShape="1">
          <a:blip r:embed="rId2">
            <a:alphaModFix/>
          </a:blip>
          <a:srcRect/>
          <a:stretch/>
        </p:blipFill>
        <p:spPr>
          <a:xfrm>
            <a:off x="457200" y="468630"/>
            <a:ext cx="2237740" cy="755015"/>
          </a:xfrm>
          <a:prstGeom prst="rect">
            <a:avLst/>
          </a:prstGeom>
          <a:noFill/>
          <a:ln>
            <a:noFill/>
          </a:ln>
        </p:spPr>
      </p:pic>
    </p:spTree>
    <p:extLst>
      <p:ext uri="{BB962C8B-B14F-4D97-AF65-F5344CB8AC3E}">
        <p14:creationId xmlns:p14="http://schemas.microsoft.com/office/powerpoint/2010/main" val="476411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6768" y="274638"/>
            <a:ext cx="5820032" cy="1143000"/>
          </a:xfrm>
        </p:spPr>
        <p:txBody>
          <a:bodyPr/>
          <a:lstStyle/>
          <a:p>
            <a:r>
              <a:rPr lang="en-US" dirty="0" smtClean="0"/>
              <a:t>REFERENCES</a:t>
            </a:r>
            <a:endParaRPr lang="en-US" dirty="0"/>
          </a:p>
        </p:txBody>
      </p:sp>
      <p:sp>
        <p:nvSpPr>
          <p:cNvPr id="3" name="Text Placeholder 2"/>
          <p:cNvSpPr>
            <a:spLocks noGrp="1"/>
          </p:cNvSpPr>
          <p:nvPr>
            <p:ph type="body" idx="1"/>
          </p:nvPr>
        </p:nvSpPr>
        <p:spPr>
          <a:xfrm>
            <a:off x="457200" y="1600200"/>
            <a:ext cx="8229600" cy="5121275"/>
          </a:xfrm>
        </p:spPr>
        <p:txBody>
          <a:bodyPr>
            <a:noAutofit/>
          </a:bodyPr>
          <a:lstStyle/>
          <a:p>
            <a:r>
              <a:rPr lang="en-US" sz="2800" dirty="0">
                <a:hlinkClick r:id="rId2"/>
              </a:rPr>
              <a:t>https://</a:t>
            </a:r>
            <a:r>
              <a:rPr lang="en-US" sz="2800" dirty="0" smtClean="0">
                <a:hlinkClick r:id="rId2"/>
              </a:rPr>
              <a:t>www.frontiersin.org/files/Articles/1257591/fbioe-11-1257591-HTML-r1/image_m/fbioe-11-1257591-t001.jpg</a:t>
            </a:r>
            <a:endParaRPr lang="en-US" sz="2800" dirty="0" smtClean="0"/>
          </a:p>
          <a:p>
            <a:r>
              <a:rPr lang="en-US" sz="2800" dirty="0">
                <a:hlinkClick r:id="rId3"/>
              </a:rPr>
              <a:t>https://www.ncbi.nlm.nih.gov/pmc/articles/PMC10000667/table/healthcare-11-00666-t001/?</a:t>
            </a:r>
            <a:r>
              <a:rPr lang="en-US" sz="2800" dirty="0" smtClean="0">
                <a:hlinkClick r:id="rId3"/>
              </a:rPr>
              <a:t>report=objectonly</a:t>
            </a:r>
            <a:endParaRPr lang="en-US" sz="2800" dirty="0" smtClean="0"/>
          </a:p>
          <a:p>
            <a:r>
              <a:rPr lang="en-US" sz="2800" dirty="0">
                <a:hlinkClick r:id="rId4"/>
              </a:rPr>
              <a:t>https://www.ncbi.nlm.nih.gov/pmc/articles/PMC4276348</a:t>
            </a:r>
            <a:r>
              <a:rPr lang="en-US" sz="2800" dirty="0" smtClean="0">
                <a:hlinkClick r:id="rId4"/>
              </a:rPr>
              <a:t>/</a:t>
            </a:r>
            <a:endParaRPr lang="en-US" sz="2800" dirty="0" smtClean="0"/>
          </a:p>
          <a:p>
            <a:r>
              <a:rPr lang="en-US" sz="2800" dirty="0">
                <a:hlinkClick r:id="rId5"/>
              </a:rPr>
              <a:t>https://www.ncbi.nlm.nih.gov/pmc/articles/PMC8271462</a:t>
            </a:r>
            <a:r>
              <a:rPr lang="en-US" sz="2800" dirty="0" smtClean="0">
                <a:hlinkClick r:id="rId5"/>
              </a:rPr>
              <a:t>/</a:t>
            </a:r>
            <a:endParaRPr lang="en-US" sz="2800" dirty="0" smtClean="0"/>
          </a:p>
          <a:p>
            <a:pPr marL="114300" indent="0">
              <a:buNone/>
            </a:pPr>
            <a:endParaRPr lang="en-US" sz="2800"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uk-UA" smtClean="0"/>
              <a:t>12</a:t>
            </a:fld>
            <a:endParaRPr lang="uk-UA"/>
          </a:p>
        </p:txBody>
      </p:sp>
      <p:pic>
        <p:nvPicPr>
          <p:cNvPr id="5" name="Google Shape;107;p5"/>
          <p:cNvPicPr preferRelativeResize="0"/>
          <p:nvPr/>
        </p:nvPicPr>
        <p:blipFill rotWithShape="1">
          <a:blip r:embed="rId6">
            <a:alphaModFix/>
          </a:blip>
          <a:srcRect/>
          <a:stretch/>
        </p:blipFill>
        <p:spPr>
          <a:xfrm>
            <a:off x="457200" y="376397"/>
            <a:ext cx="2237740" cy="755015"/>
          </a:xfrm>
          <a:prstGeom prst="rect">
            <a:avLst/>
          </a:prstGeom>
          <a:noFill/>
          <a:ln>
            <a:noFill/>
          </a:ln>
        </p:spPr>
      </p:pic>
    </p:spTree>
    <p:extLst>
      <p:ext uri="{BB962C8B-B14F-4D97-AF65-F5344CB8AC3E}">
        <p14:creationId xmlns:p14="http://schemas.microsoft.com/office/powerpoint/2010/main" val="13915514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dirty="0">
                <a:latin typeface="Times New Roman" charset="0"/>
                <a:ea typeface="Times New Roman" charset="0"/>
                <a:cs typeface="Times New Roman" charset="0"/>
              </a:rPr>
              <a:t>ABSTRACT</a:t>
            </a:r>
            <a:endParaRPr dirty="0">
              <a:latin typeface="Times New Roman" charset="0"/>
              <a:ea typeface="Times New Roman" charset="0"/>
              <a:cs typeface="Times New Roman" charset="0"/>
            </a:endParaRPr>
          </a:p>
        </p:txBody>
      </p:sp>
      <p:sp>
        <p:nvSpPr>
          <p:cNvPr id="97" name="Google Shape;97;p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fontScale="92500" lnSpcReduction="10000"/>
          </a:bodyPr>
          <a:lstStyle/>
          <a:p>
            <a:pPr indent="-457200" algn="just">
              <a:spcBef>
                <a:spcPts val="0"/>
              </a:spcBef>
              <a:buSzPts val="3200"/>
            </a:pPr>
            <a:r>
              <a:rPr lang="en-US" sz="2400" dirty="0">
                <a:latin typeface="+mj-lt"/>
              </a:rPr>
              <a:t>The project employs innovative machine learning techniques, enhancing the accuracy of brain stroke detection. This innovation contributes to more precise diagnosis and timely intervention</a:t>
            </a:r>
            <a:r>
              <a:rPr lang="en-US" sz="2400" dirty="0" smtClean="0">
                <a:latin typeface="+mj-lt"/>
              </a:rPr>
              <a:t>.</a:t>
            </a:r>
          </a:p>
          <a:p>
            <a:pPr indent="-457200" algn="just">
              <a:spcBef>
                <a:spcPts val="0"/>
              </a:spcBef>
              <a:buSzPts val="3200"/>
            </a:pPr>
            <a:r>
              <a:rPr lang="en-US" sz="2400" dirty="0">
                <a:latin typeface="+mj-lt"/>
              </a:rPr>
              <a:t>The project addresses limitations in the existing healthcare system, specifically focusing on reducing the occurrence of false positives and false negatives in stroke detection</a:t>
            </a:r>
            <a:r>
              <a:rPr lang="en-US" sz="2400" dirty="0" smtClean="0">
                <a:latin typeface="+mj-lt"/>
              </a:rPr>
              <a:t>.</a:t>
            </a:r>
          </a:p>
          <a:p>
            <a:pPr indent="-457200" algn="just">
              <a:spcBef>
                <a:spcPts val="0"/>
              </a:spcBef>
              <a:buSzPts val="3200"/>
            </a:pPr>
            <a:r>
              <a:rPr lang="en-US" sz="2400" dirty="0">
                <a:latin typeface="+mj-lt"/>
              </a:rPr>
              <a:t>With a user-friendly interface, the project empowers individuals to assess their own stroke risk, promoting proactive health management</a:t>
            </a:r>
            <a:r>
              <a:rPr lang="en-US" sz="2400" dirty="0" smtClean="0">
                <a:latin typeface="+mj-lt"/>
              </a:rPr>
              <a:t>.</a:t>
            </a:r>
          </a:p>
          <a:p>
            <a:pPr indent="-457200" algn="just">
              <a:spcBef>
                <a:spcPts val="0"/>
              </a:spcBef>
              <a:buSzPts val="3200"/>
            </a:pPr>
            <a:r>
              <a:rPr lang="en-US" sz="2400" dirty="0" smtClean="0">
                <a:latin typeface="+mj-lt"/>
              </a:rPr>
              <a:t>This analysis enhances </a:t>
            </a:r>
            <a:r>
              <a:rPr lang="en-US" sz="2400" dirty="0">
                <a:latin typeface="+mj-lt"/>
              </a:rPr>
              <a:t>stroke detection accuracy and sets a new standard for efficient, secure, and patient-centric medical technology solutions.</a:t>
            </a:r>
            <a:endParaRPr lang="en-US" sz="2400" dirty="0" smtClean="0">
              <a:latin typeface="+mj-lt"/>
            </a:endParaRPr>
          </a:p>
          <a:p>
            <a:pPr marL="0" indent="0">
              <a:spcBef>
                <a:spcPts val="0"/>
              </a:spcBef>
              <a:buSzPts val="3200"/>
              <a:buNone/>
            </a:pPr>
            <a:r>
              <a:rPr lang="en-US" dirty="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a:p>
            <a:pPr marL="342900" lvl="0" indent="-139700" algn="l" rtl="0">
              <a:spcBef>
                <a:spcPts val="640"/>
              </a:spcBef>
              <a:spcAft>
                <a:spcPts val="0"/>
              </a:spcAft>
              <a:buClr>
                <a:schemeClr val="dk1"/>
              </a:buClr>
              <a:buSzPts val="3200"/>
              <a:buNone/>
            </a:pPr>
            <a:endParaRPr dirty="0">
              <a:latin typeface="Times New Roman" panose="02020603050405020304" pitchFamily="18" charset="0"/>
              <a:cs typeface="Times New Roman" panose="02020603050405020304" pitchFamily="18" charset="0"/>
            </a:endParaRPr>
          </a:p>
          <a:p>
            <a:pPr marL="342900" lvl="0" indent="-139700" algn="l" rtl="0">
              <a:spcBef>
                <a:spcPts val="640"/>
              </a:spcBef>
              <a:spcAft>
                <a:spcPts val="0"/>
              </a:spcAft>
              <a:buClr>
                <a:schemeClr val="dk1"/>
              </a:buClr>
              <a:buSzPts val="3200"/>
              <a:buNone/>
            </a:pPr>
            <a:endParaRPr dirty="0">
              <a:latin typeface="Times New Roman" panose="02020603050405020304" pitchFamily="18" charset="0"/>
              <a:cs typeface="Times New Roman" panose="02020603050405020304" pitchFamily="18" charset="0"/>
            </a:endParaRPr>
          </a:p>
        </p:txBody>
      </p:sp>
      <p:pic>
        <p:nvPicPr>
          <p:cNvPr id="98" name="Google Shape;98;p2"/>
          <p:cNvPicPr preferRelativeResize="0"/>
          <p:nvPr/>
        </p:nvPicPr>
        <p:blipFill rotWithShape="1">
          <a:blip r:embed="rId3">
            <a:alphaModFix/>
          </a:blip>
          <a:srcRect/>
          <a:stretch/>
        </p:blipFill>
        <p:spPr>
          <a:xfrm>
            <a:off x="228600" y="553353"/>
            <a:ext cx="2237740" cy="755015"/>
          </a:xfrm>
          <a:prstGeom prst="rect">
            <a:avLst/>
          </a:prstGeom>
          <a:noFill/>
          <a:ln>
            <a:noFill/>
          </a:ln>
        </p:spPr>
      </p:pic>
      <p:sp>
        <p:nvSpPr>
          <p:cNvPr id="99" name="Google Shape;99;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lvl="0"/>
            <a:r>
              <a:rPr lang="en-US" b="1" dirty="0" smtClean="0"/>
              <a:t>14-10-2023</a:t>
            </a:r>
            <a:endParaRPr dirty="0"/>
          </a:p>
        </p:txBody>
      </p:sp>
      <p:sp>
        <p:nvSpPr>
          <p:cNvPr id="100" name="Google Shape;100;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endParaRPr dirty="0"/>
          </a:p>
        </p:txBody>
      </p:sp>
      <p:sp>
        <p:nvSpPr>
          <p:cNvPr id="101" name="Google Shape;101;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marL="0" indent="0">
              <a:spcBef>
                <a:spcPts val="0"/>
              </a:spcBef>
              <a:buSzPts val="3200"/>
              <a:buNone/>
            </a:pPr>
            <a:r>
              <a:rPr lang="en-US" sz="2000" dirty="0"/>
              <a:t>Efficient and accurate brain stroke detection is critical for minimizing the morbidity and mortality associated with this condition. However, existing diagnostic methods face challenges in terms of accessibility, accuracy, and early detection</a:t>
            </a:r>
            <a:r>
              <a:rPr lang="en-US" sz="2000" dirty="0" smtClean="0"/>
              <a:t>.</a:t>
            </a:r>
          </a:p>
          <a:p>
            <a:r>
              <a:rPr lang="en-US" sz="2000" dirty="0"/>
              <a:t>Early Detection: Develop advanced diagnostic systems capable of identifying strokes at their earliest stages to enable prompt medical intervention and reduce long-term neurological damage.</a:t>
            </a:r>
          </a:p>
          <a:p>
            <a:r>
              <a:rPr lang="en-US" sz="2000" dirty="0"/>
              <a:t>Improved Accessibility: Enhance accessibility to stroke diagnosis and treatment, especially in underserved areas, through telemedicine and </a:t>
            </a:r>
            <a:r>
              <a:rPr lang="en-US" sz="2000" dirty="0" err="1"/>
              <a:t>telestroke</a:t>
            </a:r>
            <a:r>
              <a:rPr lang="en-US" sz="2000" dirty="0"/>
              <a:t> networks connecting remote healthcare facilities with stroke specialists. Additionally, focus on creating wearable devices and continuous monitoring systems to improve accessibility and timely intervention.</a:t>
            </a:r>
          </a:p>
          <a:p>
            <a:pPr marL="0" indent="0">
              <a:spcBef>
                <a:spcPts val="0"/>
              </a:spcBef>
              <a:buSzPts val="3200"/>
              <a:buNone/>
            </a:pPr>
            <a:endParaRPr sz="2000" dirty="0">
              <a:latin typeface="Times New Roman" panose="02020603050405020304" pitchFamily="18" charset="0"/>
              <a:cs typeface="Times New Roman" panose="02020603050405020304" pitchFamily="18" charset="0"/>
            </a:endParaRPr>
          </a:p>
        </p:txBody>
      </p:sp>
      <p:pic>
        <p:nvPicPr>
          <p:cNvPr id="107" name="Google Shape;107;p5"/>
          <p:cNvPicPr preferRelativeResize="0"/>
          <p:nvPr/>
        </p:nvPicPr>
        <p:blipFill rotWithShape="1">
          <a:blip r:embed="rId3">
            <a:alphaModFix/>
          </a:blip>
          <a:srcRect/>
          <a:stretch/>
        </p:blipFill>
        <p:spPr>
          <a:xfrm>
            <a:off x="381000" y="457200"/>
            <a:ext cx="2237740" cy="755015"/>
          </a:xfrm>
          <a:prstGeom prst="rect">
            <a:avLst/>
          </a:prstGeom>
          <a:noFill/>
          <a:ln>
            <a:noFill/>
          </a:ln>
        </p:spPr>
      </p:pic>
      <p:sp>
        <p:nvSpPr>
          <p:cNvPr id="108" name="Google Shape;108;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lvl="0"/>
            <a:r>
              <a:rPr lang="en-US" b="1" dirty="0"/>
              <a:t>26-8-2023</a:t>
            </a:r>
            <a:endParaRPr lang="en-US" dirty="0"/>
          </a:p>
        </p:txBody>
      </p:sp>
      <p:sp>
        <p:nvSpPr>
          <p:cNvPr id="109" name="Google Shape;109;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endParaRPr/>
          </a:p>
        </p:txBody>
      </p:sp>
      <p:sp>
        <p:nvSpPr>
          <p:cNvPr id="110" name="Google Shape;110;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
        <p:nvSpPr>
          <p:cNvPr id="3" name="TextBox 2"/>
          <p:cNvSpPr txBox="1"/>
          <p:nvPr/>
        </p:nvSpPr>
        <p:spPr>
          <a:xfrm>
            <a:off x="2958146" y="495653"/>
            <a:ext cx="4661854" cy="800219"/>
          </a:xfrm>
          <a:prstGeom prst="rect">
            <a:avLst/>
          </a:prstGeom>
          <a:noFill/>
        </p:spPr>
        <p:txBody>
          <a:bodyPr wrap="none" rtlCol="0">
            <a:spAutoFit/>
          </a:bodyPr>
          <a:lstStyle/>
          <a:p>
            <a:r>
              <a:rPr lang="en-US" sz="3200" dirty="0" smtClean="0">
                <a:latin typeface="Times New Roman" panose="02020603050405020304" pitchFamily="18" charset="0"/>
                <a:cs typeface="Times New Roman" panose="02020603050405020304" pitchFamily="18" charset="0"/>
              </a:rPr>
              <a:t>PROBLEM STATEMENT</a:t>
            </a:r>
            <a:endParaRPr lang="en-US" sz="32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0233465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fontScale="62500" lnSpcReduction="20000"/>
          </a:bodyPr>
          <a:lstStyle/>
          <a:p>
            <a:pPr algn="just"/>
            <a:r>
              <a:rPr lang="en-US" dirty="0"/>
              <a:t>The objectives of a project on brain stroke detection analysis </a:t>
            </a:r>
            <a:r>
              <a:rPr lang="en-US" dirty="0" smtClean="0"/>
              <a:t>are as follows :</a:t>
            </a:r>
            <a:endParaRPr lang="en-US" dirty="0"/>
          </a:p>
          <a:p>
            <a:pPr algn="just"/>
            <a:r>
              <a:rPr lang="en-US" b="1" dirty="0"/>
              <a:t>Enhance Early Detection</a:t>
            </a:r>
            <a:r>
              <a:rPr lang="en-US" dirty="0"/>
              <a:t>: Develop and implement an accurate and efficient brain stroke detection system that can identify strokes at an early stage, leading to timely medical intervention and improved patient outcomes.</a:t>
            </a:r>
          </a:p>
          <a:p>
            <a:pPr algn="just"/>
            <a:r>
              <a:rPr lang="en-US" b="1" dirty="0"/>
              <a:t>Improve Diagnostic Accuracy: </a:t>
            </a:r>
            <a:r>
              <a:rPr lang="en-US" dirty="0" smtClean="0"/>
              <a:t>Enhance </a:t>
            </a:r>
            <a:r>
              <a:rPr lang="en-US" dirty="0"/>
              <a:t>the precision of brain stroke diagnosis by leveraging comprehensive health data and advanced artificial intelligence algorithms. This will help in reducing the incidence of false positives and false negatives during the detection process, contributing to more reliable stroke predictions</a:t>
            </a:r>
            <a:r>
              <a:rPr lang="en-US" dirty="0" smtClean="0"/>
              <a:t>.</a:t>
            </a:r>
          </a:p>
          <a:p>
            <a:pPr algn="just"/>
            <a:r>
              <a:rPr lang="en-US" b="1" dirty="0" smtClean="0"/>
              <a:t>Facilitate </a:t>
            </a:r>
            <a:r>
              <a:rPr lang="en-US" b="1" dirty="0"/>
              <a:t>Integration</a:t>
            </a:r>
            <a:r>
              <a:rPr lang="en-US" dirty="0"/>
              <a:t>: Design the system with a focus on seamless integration with existing healthcare infrastructure, ensuring that it can be easily adopted into clinical workflows and used by healthcare professionals to enhance stroke diagnosis and treatment.</a:t>
            </a:r>
          </a:p>
          <a:p>
            <a:pPr marL="114300" indent="0">
              <a:buNone/>
            </a:pPr>
            <a:r>
              <a:rPr lang="en-US" dirty="0"/>
              <a:t/>
            </a:r>
            <a:br>
              <a:rPr lang="en-US" dirty="0"/>
            </a:br>
            <a:endParaRPr lang="en-US" dirty="0"/>
          </a:p>
          <a:p>
            <a:pPr marL="571500" lvl="1" indent="0">
              <a:buNone/>
            </a:pPr>
            <a:endParaRPr lang="en-US" dirty="0">
              <a:latin typeface="Times New Roman" panose="02020603050405020304" pitchFamily="18" charset="0"/>
              <a:cs typeface="Times New Roman" panose="02020603050405020304" pitchFamily="18" charset="0"/>
            </a:endParaRPr>
          </a:p>
        </p:txBody>
      </p:sp>
      <p:pic>
        <p:nvPicPr>
          <p:cNvPr id="107" name="Google Shape;107;p5"/>
          <p:cNvPicPr preferRelativeResize="0"/>
          <p:nvPr/>
        </p:nvPicPr>
        <p:blipFill rotWithShape="1">
          <a:blip r:embed="rId3">
            <a:alphaModFix/>
          </a:blip>
          <a:srcRect/>
          <a:stretch/>
        </p:blipFill>
        <p:spPr>
          <a:xfrm>
            <a:off x="381000" y="457200"/>
            <a:ext cx="2237740" cy="755015"/>
          </a:xfrm>
          <a:prstGeom prst="rect">
            <a:avLst/>
          </a:prstGeom>
          <a:noFill/>
          <a:ln>
            <a:noFill/>
          </a:ln>
        </p:spPr>
      </p:pic>
      <p:sp>
        <p:nvSpPr>
          <p:cNvPr id="108" name="Google Shape;108;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lvl="0"/>
            <a:r>
              <a:rPr lang="en-US" b="1" dirty="0" smtClean="0"/>
              <a:t>14-10-2023</a:t>
            </a:r>
            <a:endParaRPr lang="en-US" dirty="0"/>
          </a:p>
        </p:txBody>
      </p:sp>
      <p:sp>
        <p:nvSpPr>
          <p:cNvPr id="109" name="Google Shape;109;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endParaRPr/>
          </a:p>
        </p:txBody>
      </p:sp>
      <p:sp>
        <p:nvSpPr>
          <p:cNvPr id="110" name="Google Shape;110;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
        <p:nvSpPr>
          <p:cNvPr id="2" name="TextBox 1"/>
          <p:cNvSpPr txBox="1"/>
          <p:nvPr/>
        </p:nvSpPr>
        <p:spPr>
          <a:xfrm>
            <a:off x="2842055" y="536684"/>
            <a:ext cx="5961888" cy="584775"/>
          </a:xfrm>
          <a:prstGeom prst="rect">
            <a:avLst/>
          </a:prstGeom>
          <a:noFill/>
        </p:spPr>
        <p:txBody>
          <a:bodyPr wrap="none" rtlCol="0">
            <a:spAutoFit/>
          </a:bodyPr>
          <a:lstStyle/>
          <a:p>
            <a:r>
              <a:rPr lang="en-US" sz="3200" dirty="0" smtClean="0">
                <a:latin typeface="Times New Roman" charset="0"/>
                <a:ea typeface="Times New Roman" charset="0"/>
                <a:cs typeface="Times New Roman" charset="0"/>
              </a:rPr>
              <a:t>OBJECTIVES OF THE PROJECT</a:t>
            </a:r>
            <a:endParaRPr lang="en-US" sz="32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41480884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txBox="1">
            <a:spLocks noGrp="1"/>
          </p:cNvSpPr>
          <p:nvPr>
            <p:ph type="body" idx="1"/>
          </p:nvPr>
        </p:nvSpPr>
        <p:spPr>
          <a:xfrm flipH="1" flipV="1">
            <a:off x="8686800" y="6126163"/>
            <a:ext cx="234778" cy="113999"/>
          </a:xfrm>
          <a:prstGeom prst="rect">
            <a:avLst/>
          </a:prstGeom>
          <a:noFill/>
          <a:ln>
            <a:noFill/>
          </a:ln>
        </p:spPr>
        <p:txBody>
          <a:bodyPr spcFirstLastPara="1" wrap="square" lIns="91425" tIns="45700" rIns="91425" bIns="45700" anchor="t" anchorCtr="0">
            <a:normAutofit fontScale="25000" lnSpcReduction="20000"/>
          </a:bodyPr>
          <a:lstStyle/>
          <a:p>
            <a:pPr marL="114300" indent="0">
              <a:buNone/>
            </a:pPr>
            <a:endParaRPr lang="en-US" dirty="0"/>
          </a:p>
        </p:txBody>
      </p:sp>
      <p:pic>
        <p:nvPicPr>
          <p:cNvPr id="107" name="Google Shape;107;p5"/>
          <p:cNvPicPr preferRelativeResize="0"/>
          <p:nvPr/>
        </p:nvPicPr>
        <p:blipFill rotWithShape="1">
          <a:blip r:embed="rId3">
            <a:alphaModFix/>
          </a:blip>
          <a:srcRect/>
          <a:stretch/>
        </p:blipFill>
        <p:spPr>
          <a:xfrm>
            <a:off x="381000" y="457200"/>
            <a:ext cx="2237740" cy="755015"/>
          </a:xfrm>
          <a:prstGeom prst="rect">
            <a:avLst/>
          </a:prstGeom>
          <a:noFill/>
          <a:ln>
            <a:noFill/>
          </a:ln>
        </p:spPr>
      </p:pic>
      <p:sp>
        <p:nvSpPr>
          <p:cNvPr id="108" name="Google Shape;108;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lvl="0"/>
            <a:r>
              <a:rPr lang="en-US" b="1" dirty="0" smtClean="0"/>
              <a:t>14-10-2023</a:t>
            </a:r>
            <a:endParaRPr lang="en-US" dirty="0"/>
          </a:p>
        </p:txBody>
      </p:sp>
      <p:sp>
        <p:nvSpPr>
          <p:cNvPr id="109" name="Google Shape;109;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endParaRPr/>
          </a:p>
        </p:txBody>
      </p:sp>
      <p:sp>
        <p:nvSpPr>
          <p:cNvPr id="110" name="Google Shape;110;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
        <p:nvSpPr>
          <p:cNvPr id="2" name="TextBox 1"/>
          <p:cNvSpPr txBox="1"/>
          <p:nvPr/>
        </p:nvSpPr>
        <p:spPr>
          <a:xfrm>
            <a:off x="3730391" y="592299"/>
            <a:ext cx="2597186" cy="461665"/>
          </a:xfrm>
          <a:prstGeom prst="rect">
            <a:avLst/>
          </a:prstGeom>
          <a:noFill/>
        </p:spPr>
        <p:txBody>
          <a:bodyPr wrap="none" rtlCol="0">
            <a:spAutoFit/>
          </a:bodyPr>
          <a:lstStyle/>
          <a:p>
            <a:r>
              <a:rPr lang="en-US" sz="2400" dirty="0" smtClean="0"/>
              <a:t>ARCHITECTURE</a:t>
            </a:r>
            <a:endParaRPr lang="en-US" sz="2400" dirty="0"/>
          </a:p>
        </p:txBody>
      </p:sp>
      <p:pic>
        <p:nvPicPr>
          <p:cNvPr id="8" name="Picture 7">
            <a:extLst>
              <a:ext uri="{FF2B5EF4-FFF2-40B4-BE49-F238E27FC236}">
                <a16:creationId xmlns="" xmlns:a16="http://schemas.microsoft.com/office/drawing/2014/main" id="{82CEA460-9368-353A-1030-BAF4D85017FA}"/>
              </a:ext>
            </a:extLst>
          </p:cNvPr>
          <p:cNvPicPr>
            <a:picLocks noChangeAspect="1"/>
          </p:cNvPicPr>
          <p:nvPr/>
        </p:nvPicPr>
        <p:blipFill>
          <a:blip r:embed="rId4"/>
          <a:stretch>
            <a:fillRect/>
          </a:stretch>
        </p:blipFill>
        <p:spPr>
          <a:xfrm>
            <a:off x="1149455" y="1527378"/>
            <a:ext cx="7148795" cy="4267941"/>
          </a:xfrm>
          <a:prstGeom prst="rect">
            <a:avLst/>
          </a:prstGeom>
        </p:spPr>
      </p:pic>
    </p:spTree>
    <p:extLst>
      <p:ext uri="{BB962C8B-B14F-4D97-AF65-F5344CB8AC3E}">
        <p14:creationId xmlns:p14="http://schemas.microsoft.com/office/powerpoint/2010/main" val="17212451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Clr>
                <a:schemeClr val="dk1"/>
              </a:buClr>
              <a:buSzPts val="3200"/>
              <a:buNone/>
            </a:pPr>
            <a:endParaRPr dirty="0">
              <a:solidFill>
                <a:srgbClr val="FF0000"/>
              </a:solidFill>
              <a:latin typeface="Times New Roman" panose="02020603050405020304" pitchFamily="18" charset="0"/>
              <a:cs typeface="Times New Roman" panose="02020603050405020304" pitchFamily="18" charset="0"/>
            </a:endParaRPr>
          </a:p>
          <a:p>
            <a:pPr marL="0" lvl="0" indent="0" algn="ctr" rtl="0">
              <a:spcBef>
                <a:spcPts val="640"/>
              </a:spcBef>
              <a:spcAft>
                <a:spcPts val="0"/>
              </a:spcAft>
              <a:buClr>
                <a:schemeClr val="dk1"/>
              </a:buClr>
              <a:buSzPts val="3200"/>
              <a:buNone/>
            </a:pPr>
            <a:endParaRPr dirty="0">
              <a:solidFill>
                <a:srgbClr val="FF0000"/>
              </a:solidFill>
              <a:latin typeface="Times New Roman" panose="02020603050405020304" pitchFamily="18" charset="0"/>
              <a:cs typeface="Times New Roman" panose="02020603050405020304" pitchFamily="18" charset="0"/>
            </a:endParaRPr>
          </a:p>
        </p:txBody>
      </p:sp>
      <p:pic>
        <p:nvPicPr>
          <p:cNvPr id="107" name="Google Shape;107;p5"/>
          <p:cNvPicPr preferRelativeResize="0"/>
          <p:nvPr/>
        </p:nvPicPr>
        <p:blipFill rotWithShape="1">
          <a:blip r:embed="rId3">
            <a:alphaModFix/>
          </a:blip>
          <a:srcRect/>
          <a:stretch/>
        </p:blipFill>
        <p:spPr>
          <a:xfrm>
            <a:off x="381000" y="457200"/>
            <a:ext cx="2237740" cy="755015"/>
          </a:xfrm>
          <a:prstGeom prst="rect">
            <a:avLst/>
          </a:prstGeom>
          <a:noFill/>
          <a:ln>
            <a:noFill/>
          </a:ln>
        </p:spPr>
      </p:pic>
      <p:sp>
        <p:nvSpPr>
          <p:cNvPr id="108" name="Google Shape;108;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lvl="0"/>
            <a:r>
              <a:rPr lang="en-US" b="1" dirty="0" smtClean="0"/>
              <a:t>14-10-2023</a:t>
            </a:r>
            <a:endParaRPr lang="en-US" dirty="0"/>
          </a:p>
        </p:txBody>
      </p:sp>
      <p:sp>
        <p:nvSpPr>
          <p:cNvPr id="109" name="Google Shape;109;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endParaRPr/>
          </a:p>
        </p:txBody>
      </p:sp>
      <p:sp>
        <p:nvSpPr>
          <p:cNvPr id="110" name="Google Shape;110;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2" name="TextBox 1"/>
          <p:cNvSpPr txBox="1"/>
          <p:nvPr/>
        </p:nvSpPr>
        <p:spPr>
          <a:xfrm>
            <a:off x="2458995" y="381218"/>
            <a:ext cx="6227805" cy="830997"/>
          </a:xfrm>
          <a:prstGeom prst="rect">
            <a:avLst/>
          </a:prstGeom>
          <a:noFill/>
        </p:spPr>
        <p:txBody>
          <a:bodyPr wrap="square" rtlCol="0">
            <a:spAutoFit/>
          </a:bodyPr>
          <a:lstStyle/>
          <a:p>
            <a:pPr algn="ctr"/>
            <a:r>
              <a:rPr lang="en-US" sz="2400" dirty="0" smtClean="0">
                <a:latin typeface="Times New Roman" charset="0"/>
                <a:ea typeface="Times New Roman" charset="0"/>
                <a:cs typeface="Times New Roman" charset="0"/>
              </a:rPr>
              <a:t>PROPOSED MODULES AND THEIR </a:t>
            </a:r>
          </a:p>
          <a:p>
            <a:pPr algn="ctr"/>
            <a:r>
              <a:rPr lang="en-US" sz="2400" dirty="0" smtClean="0">
                <a:latin typeface="Times New Roman" charset="0"/>
                <a:ea typeface="Times New Roman" charset="0"/>
                <a:cs typeface="Times New Roman" charset="0"/>
              </a:rPr>
              <a:t>ALGORITHM DESCRIPTION</a:t>
            </a:r>
            <a:endParaRPr lang="en-US" sz="2400" dirty="0">
              <a:latin typeface="Times New Roman" charset="0"/>
              <a:ea typeface="Times New Roman" charset="0"/>
              <a:cs typeface="Times New Roman" charset="0"/>
            </a:endParaRPr>
          </a:p>
        </p:txBody>
      </p:sp>
      <p:sp>
        <p:nvSpPr>
          <p:cNvPr id="3" name="TextBox 2"/>
          <p:cNvSpPr txBox="1"/>
          <p:nvPr/>
        </p:nvSpPr>
        <p:spPr>
          <a:xfrm>
            <a:off x="457200" y="1318023"/>
            <a:ext cx="8229600" cy="5847755"/>
          </a:xfrm>
          <a:prstGeom prst="rect">
            <a:avLst/>
          </a:prstGeom>
          <a:noFill/>
        </p:spPr>
        <p:txBody>
          <a:bodyPr wrap="square" rtlCol="0">
            <a:spAutoFit/>
          </a:bodyPr>
          <a:lstStyle/>
          <a:p>
            <a:pPr algn="just"/>
            <a:r>
              <a:rPr lang="en-US" sz="2000" b="1" dirty="0" smtClean="0"/>
              <a:t>Data </a:t>
            </a:r>
            <a:r>
              <a:rPr lang="en-US" sz="2000" b="1" dirty="0"/>
              <a:t>Preprocessing Module</a:t>
            </a:r>
            <a:r>
              <a:rPr lang="en-US" sz="2000" dirty="0"/>
              <a:t>:</a:t>
            </a:r>
          </a:p>
          <a:p>
            <a:pPr marL="285750" lvl="1" indent="-285750" algn="just">
              <a:buFont typeface="Arial" charset="0"/>
              <a:buChar char="•"/>
            </a:pPr>
            <a:r>
              <a:rPr lang="en-US" sz="2000" dirty="0"/>
              <a:t>Clean, encode, and scale the dataset for machine learning, using techniques like data imputation, label encoding, and feature scaling</a:t>
            </a:r>
            <a:r>
              <a:rPr lang="en-US" sz="2000" dirty="0" smtClean="0"/>
              <a:t>.</a:t>
            </a:r>
          </a:p>
          <a:p>
            <a:pPr lvl="1" algn="just"/>
            <a:r>
              <a:rPr lang="en-US" sz="2000" b="1" dirty="0" smtClean="0"/>
              <a:t>Feature Selection </a:t>
            </a:r>
            <a:r>
              <a:rPr lang="en-US" sz="2000" b="1" dirty="0"/>
              <a:t>Module</a:t>
            </a:r>
            <a:r>
              <a:rPr lang="en-US" sz="2000" dirty="0"/>
              <a:t>:</a:t>
            </a:r>
          </a:p>
          <a:p>
            <a:pPr marL="285750" lvl="1" indent="-285750" algn="just">
              <a:buFont typeface="Arial" charset="0"/>
              <a:buChar char="•"/>
            </a:pPr>
            <a:r>
              <a:rPr lang="en-US" sz="2000" dirty="0"/>
              <a:t>Identify the most relevant predictors using feature selection algorithms like Recursive Feature Elimination (RFE) and feature importance</a:t>
            </a:r>
            <a:r>
              <a:rPr lang="en-US" sz="2000" dirty="0" smtClean="0"/>
              <a:t>.</a:t>
            </a:r>
          </a:p>
          <a:p>
            <a:pPr lvl="1" algn="just"/>
            <a:r>
              <a:rPr lang="en-US" sz="2000" b="1" dirty="0" smtClean="0"/>
              <a:t>Machine </a:t>
            </a:r>
            <a:r>
              <a:rPr lang="en-US" sz="2000" b="1" dirty="0"/>
              <a:t>Learning or Deep Learning Module</a:t>
            </a:r>
            <a:r>
              <a:rPr lang="en-US" sz="2000" dirty="0"/>
              <a:t>:</a:t>
            </a:r>
          </a:p>
          <a:p>
            <a:pPr marL="285750" indent="-285750" algn="just">
              <a:buFont typeface="Arial" charset="0"/>
              <a:buChar char="•"/>
            </a:pPr>
            <a:r>
              <a:rPr lang="en-US" sz="2000" dirty="0"/>
              <a:t>Evaluate and compare various machine learning models (e.g., Logistic Regression, Naive Bayes, K-Nearest Neighbors, Support Vector Machine, Decision Tree, and Random Forest.</a:t>
            </a:r>
            <a:r>
              <a:rPr lang="en-US" sz="2000" dirty="0" smtClean="0"/>
              <a:t>) </a:t>
            </a:r>
            <a:r>
              <a:rPr lang="en-US" sz="2000" dirty="0"/>
              <a:t>for brain stroke </a:t>
            </a:r>
            <a:r>
              <a:rPr lang="en-US" sz="2000" dirty="0" smtClean="0"/>
              <a:t>prediction</a:t>
            </a:r>
          </a:p>
          <a:p>
            <a:pPr algn="just"/>
            <a:r>
              <a:rPr lang="en-US" sz="2000" b="1" dirty="0"/>
              <a:t>User Interface Integration</a:t>
            </a:r>
            <a:r>
              <a:rPr lang="en-US" sz="2000" dirty="0" smtClean="0"/>
              <a:t>:</a:t>
            </a:r>
            <a:endParaRPr lang="en-US" sz="2000" dirty="0"/>
          </a:p>
          <a:p>
            <a:pPr marL="285750" lvl="1" indent="-285750" algn="just">
              <a:buFont typeface="Arial" charset="0"/>
              <a:buChar char="•"/>
            </a:pPr>
            <a:r>
              <a:rPr lang="en-US" sz="2000" dirty="0"/>
              <a:t>Develop a user-friendly interface to accept health data, preprocess user input, and provide stroke risk predictions</a:t>
            </a:r>
            <a:r>
              <a:rPr lang="en-US" sz="2000" dirty="0" smtClean="0"/>
              <a:t>.</a:t>
            </a:r>
          </a:p>
          <a:p>
            <a:pPr lvl="1" algn="just"/>
            <a:r>
              <a:rPr lang="en-US" sz="2000" b="1" dirty="0"/>
              <a:t>Reporting and Insights</a:t>
            </a:r>
            <a:r>
              <a:rPr lang="en-US" sz="2000" dirty="0" smtClean="0"/>
              <a:t>:</a:t>
            </a:r>
            <a:endParaRPr lang="en-US" sz="2000" dirty="0"/>
          </a:p>
          <a:p>
            <a:pPr marL="285750" lvl="1" indent="-285750" algn="just">
              <a:buFont typeface="Arial" charset="0"/>
              <a:buChar char="•"/>
            </a:pPr>
            <a:r>
              <a:rPr lang="en-US" sz="2000" dirty="0"/>
              <a:t>Generate user and clinician reports, including confusion matrices and visualizations, to convey prediction results and </a:t>
            </a:r>
            <a:r>
              <a:rPr lang="en-US" sz="2000" dirty="0" smtClean="0"/>
              <a:t>insights.</a:t>
            </a:r>
            <a:endParaRPr lang="en-US" sz="2000" dirty="0"/>
          </a:p>
          <a:p>
            <a:endParaRPr lang="en-US" dirty="0"/>
          </a:p>
        </p:txBody>
      </p:sp>
    </p:spTree>
    <p:extLst>
      <p:ext uri="{BB962C8B-B14F-4D97-AF65-F5344CB8AC3E}">
        <p14:creationId xmlns:p14="http://schemas.microsoft.com/office/powerpoint/2010/main" val="11769825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10464" y="274638"/>
            <a:ext cx="5276335" cy="1143000"/>
          </a:xfrm>
        </p:spPr>
        <p:txBody>
          <a:bodyPr>
            <a:normAutofit fontScale="90000"/>
          </a:bodyPr>
          <a:lstStyle/>
          <a:p>
            <a:r>
              <a:rPr lang="en-US" dirty="0" smtClean="0"/>
              <a:t>Brain Stroke Prediction</a:t>
            </a:r>
            <a:endParaRPr lang="en-US" dirty="0"/>
          </a:p>
        </p:txBody>
      </p:sp>
      <p:sp>
        <p:nvSpPr>
          <p:cNvPr id="3" name="Text Placeholder 2"/>
          <p:cNvSpPr>
            <a:spLocks noGrp="1"/>
          </p:cNvSpPr>
          <p:nvPr>
            <p:ph type="body" idx="1"/>
          </p:nvPr>
        </p:nvSpPr>
        <p:spPr>
          <a:xfrm>
            <a:off x="457200" y="5886792"/>
            <a:ext cx="8229600" cy="652120"/>
          </a:xfrm>
        </p:spPr>
        <p:txBody>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uk-UA" smtClean="0"/>
              <a:t>7</a:t>
            </a:fld>
            <a:endParaRPr lang="uk-UA"/>
          </a:p>
        </p:txBody>
      </p:sp>
      <p:pic>
        <p:nvPicPr>
          <p:cNvPr id="5" name="Google Shape;107;p5"/>
          <p:cNvPicPr preferRelativeResize="0"/>
          <p:nvPr/>
        </p:nvPicPr>
        <p:blipFill rotWithShape="1">
          <a:blip r:embed="rId2">
            <a:alphaModFix/>
          </a:blip>
          <a:srcRect/>
          <a:stretch/>
        </p:blipFill>
        <p:spPr>
          <a:xfrm>
            <a:off x="457200" y="468630"/>
            <a:ext cx="2237740" cy="755015"/>
          </a:xfrm>
          <a:prstGeom prst="rect">
            <a:avLst/>
          </a:prstGeom>
          <a:noFill/>
          <a:ln>
            <a:noFill/>
          </a:ln>
        </p:spPr>
      </p:pic>
      <p:pic>
        <p:nvPicPr>
          <p:cNvPr id="6" name="Picture 5"/>
          <p:cNvPicPr>
            <a:picLocks noChangeAspect="1"/>
          </p:cNvPicPr>
          <p:nvPr/>
        </p:nvPicPr>
        <p:blipFill>
          <a:blip r:embed="rId3"/>
          <a:stretch>
            <a:fillRect/>
          </a:stretch>
        </p:blipFill>
        <p:spPr>
          <a:xfrm>
            <a:off x="228600" y="1453832"/>
            <a:ext cx="8686800" cy="4351580"/>
          </a:xfrm>
          <a:prstGeom prst="rect">
            <a:avLst/>
          </a:prstGeom>
        </p:spPr>
      </p:pic>
      <p:sp>
        <p:nvSpPr>
          <p:cNvPr id="7" name="TextBox 6"/>
          <p:cNvSpPr txBox="1"/>
          <p:nvPr/>
        </p:nvSpPr>
        <p:spPr>
          <a:xfrm>
            <a:off x="228600" y="6538912"/>
            <a:ext cx="906017" cy="477054"/>
          </a:xfrm>
          <a:prstGeom prst="rect">
            <a:avLst/>
          </a:prstGeom>
          <a:noFill/>
        </p:spPr>
        <p:txBody>
          <a:bodyPr wrap="none" rtlCol="0">
            <a:spAutoFit/>
          </a:bodyPr>
          <a:lstStyle/>
          <a:p>
            <a:pPr lvl="0"/>
            <a:r>
              <a:rPr lang="en-US" sz="1050" dirty="0">
                <a:solidFill>
                  <a:schemeClr val="bg1">
                    <a:lumMod val="85000"/>
                  </a:schemeClr>
                </a:solidFill>
              </a:rPr>
              <a:t>14-10-2023</a:t>
            </a:r>
          </a:p>
          <a:p>
            <a:endParaRPr lang="en-US" dirty="0"/>
          </a:p>
        </p:txBody>
      </p:sp>
    </p:spTree>
    <p:extLst>
      <p:ext uri="{BB962C8B-B14F-4D97-AF65-F5344CB8AC3E}">
        <p14:creationId xmlns:p14="http://schemas.microsoft.com/office/powerpoint/2010/main" val="21178864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3330" y="274638"/>
            <a:ext cx="5523469" cy="1143000"/>
          </a:xfrm>
        </p:spPr>
        <p:txBody>
          <a:bodyPr>
            <a:normAutofit/>
          </a:bodyPr>
          <a:lstStyle/>
          <a:p>
            <a:r>
              <a:rPr lang="en-US" sz="3600" dirty="0" smtClean="0"/>
              <a:t>TESTING/RESULT ANALYSIS</a:t>
            </a:r>
            <a:endParaRPr lang="en-US" sz="3600" dirty="0"/>
          </a:p>
        </p:txBody>
      </p:sp>
      <p:sp>
        <p:nvSpPr>
          <p:cNvPr id="3" name="Text Placeholder 2"/>
          <p:cNvSpPr>
            <a:spLocks noGrp="1"/>
          </p:cNvSpPr>
          <p:nvPr>
            <p:ph type="body" idx="1"/>
          </p:nvPr>
        </p:nvSpPr>
        <p:spPr>
          <a:xfrm>
            <a:off x="3015048" y="5849722"/>
            <a:ext cx="4917989" cy="689190"/>
          </a:xfrm>
        </p:spPr>
        <p:txBody>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uk-UA" smtClean="0"/>
              <a:t>8</a:t>
            </a:fld>
            <a:endParaRPr lang="uk-UA"/>
          </a:p>
        </p:txBody>
      </p:sp>
      <p:pic>
        <p:nvPicPr>
          <p:cNvPr id="5" name="Google Shape;107;p5"/>
          <p:cNvPicPr preferRelativeResize="0"/>
          <p:nvPr/>
        </p:nvPicPr>
        <p:blipFill rotWithShape="1">
          <a:blip r:embed="rId2">
            <a:alphaModFix/>
          </a:blip>
          <a:srcRect/>
          <a:stretch/>
        </p:blipFill>
        <p:spPr>
          <a:xfrm>
            <a:off x="457200" y="468630"/>
            <a:ext cx="2237740" cy="755015"/>
          </a:xfrm>
          <a:prstGeom prst="rect">
            <a:avLst/>
          </a:prstGeom>
          <a:noFill/>
          <a:ln>
            <a:noFill/>
          </a:ln>
        </p:spPr>
      </p:pic>
      <p:pic>
        <p:nvPicPr>
          <p:cNvPr id="6" name="Picture 5"/>
          <p:cNvPicPr>
            <a:picLocks noChangeAspect="1"/>
          </p:cNvPicPr>
          <p:nvPr/>
        </p:nvPicPr>
        <p:blipFill>
          <a:blip r:embed="rId3"/>
          <a:stretch>
            <a:fillRect/>
          </a:stretch>
        </p:blipFill>
        <p:spPr>
          <a:xfrm>
            <a:off x="284206" y="1417638"/>
            <a:ext cx="8686800" cy="4316220"/>
          </a:xfrm>
          <a:prstGeom prst="rect">
            <a:avLst/>
          </a:prstGeom>
        </p:spPr>
      </p:pic>
    </p:spTree>
    <p:extLst>
      <p:ext uri="{BB962C8B-B14F-4D97-AF65-F5344CB8AC3E}">
        <p14:creationId xmlns:p14="http://schemas.microsoft.com/office/powerpoint/2010/main" val="2557226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6324" y="274638"/>
            <a:ext cx="5350476" cy="1143000"/>
          </a:xfrm>
        </p:spPr>
        <p:txBody>
          <a:bodyPr/>
          <a:lstStyle/>
          <a:p>
            <a:endParaRPr lang="en-US" dirty="0"/>
          </a:p>
        </p:txBody>
      </p:sp>
      <p:sp>
        <p:nvSpPr>
          <p:cNvPr id="3" name="Text Placeholder 2"/>
          <p:cNvSpPr>
            <a:spLocks noGrp="1"/>
          </p:cNvSpPr>
          <p:nvPr>
            <p:ph type="body" idx="1"/>
          </p:nvPr>
        </p:nvSpPr>
        <p:spPr>
          <a:xfrm>
            <a:off x="457200" y="5609968"/>
            <a:ext cx="8229600" cy="516195"/>
          </a:xfrm>
        </p:spPr>
        <p:txBody>
          <a:bodyPr>
            <a:normAutofit fontScale="92500" lnSpcReduction="20000"/>
          </a:bodyPr>
          <a:lstStyle/>
          <a:p>
            <a:endParaRPr lang="en-US"/>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uk-UA" smtClean="0"/>
              <a:t>9</a:t>
            </a:fld>
            <a:endParaRPr lang="uk-UA"/>
          </a:p>
        </p:txBody>
      </p:sp>
      <p:pic>
        <p:nvPicPr>
          <p:cNvPr id="5" name="Google Shape;107;p5"/>
          <p:cNvPicPr preferRelativeResize="0"/>
          <p:nvPr/>
        </p:nvPicPr>
        <p:blipFill rotWithShape="1">
          <a:blip r:embed="rId2">
            <a:alphaModFix/>
          </a:blip>
          <a:srcRect/>
          <a:stretch/>
        </p:blipFill>
        <p:spPr>
          <a:xfrm>
            <a:off x="457200" y="468630"/>
            <a:ext cx="2237740" cy="755015"/>
          </a:xfrm>
          <a:prstGeom prst="rect">
            <a:avLst/>
          </a:prstGeom>
          <a:noFill/>
          <a:ln>
            <a:noFill/>
          </a:ln>
        </p:spPr>
      </p:pic>
      <p:pic>
        <p:nvPicPr>
          <p:cNvPr id="6" name="Picture 5"/>
          <p:cNvPicPr>
            <a:picLocks noChangeAspect="1"/>
          </p:cNvPicPr>
          <p:nvPr/>
        </p:nvPicPr>
        <p:blipFill>
          <a:blip r:embed="rId3"/>
          <a:stretch>
            <a:fillRect/>
          </a:stretch>
        </p:blipFill>
        <p:spPr>
          <a:xfrm>
            <a:off x="457200" y="1488106"/>
            <a:ext cx="8241957" cy="4051393"/>
          </a:xfrm>
          <a:prstGeom prst="rect">
            <a:avLst/>
          </a:prstGeom>
        </p:spPr>
      </p:pic>
    </p:spTree>
    <p:extLst>
      <p:ext uri="{BB962C8B-B14F-4D97-AF65-F5344CB8AC3E}">
        <p14:creationId xmlns:p14="http://schemas.microsoft.com/office/powerpoint/2010/main" val="138155980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20472</TotalTime>
  <Words>748</Words>
  <Application>Microsoft Macintosh PowerPoint</Application>
  <PresentationFormat>On-screen Show (4:3)</PresentationFormat>
  <Paragraphs>72</Paragraphs>
  <Slides>12</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Times New Roman</vt:lpstr>
      <vt:lpstr>Arial</vt:lpstr>
      <vt:lpstr>Office Theme</vt:lpstr>
      <vt:lpstr>Risk Prediction For Traumatic Brain Injury Stroke Using Kernel Extreme Learning Machine and Neutrosophic C-means-based Attribute Weighting Algorithm</vt:lpstr>
      <vt:lpstr>ABSTRACT</vt:lpstr>
      <vt:lpstr>PowerPoint Presentation</vt:lpstr>
      <vt:lpstr>PowerPoint Presentation</vt:lpstr>
      <vt:lpstr>PowerPoint Presentation</vt:lpstr>
      <vt:lpstr>PowerPoint Presentation</vt:lpstr>
      <vt:lpstr>Brain Stroke Prediction</vt:lpstr>
      <vt:lpstr>TESTING/RESULT ANALYSIS</vt:lpstr>
      <vt:lpstr>PowerPoint Presentation</vt:lpstr>
      <vt:lpstr>PowerPoint Presentation</vt:lpstr>
      <vt:lpstr>CONCLUSION</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 of Project&gt;</dc:title>
  <dc:creator>Kevin</dc:creator>
  <cp:lastModifiedBy>Microsoft Office User</cp:lastModifiedBy>
  <cp:revision>85</cp:revision>
  <dcterms:created xsi:type="dcterms:W3CDTF">2020-05-13T07:00:09Z</dcterms:created>
  <dcterms:modified xsi:type="dcterms:W3CDTF">2023-11-06T12:22:04Z</dcterms:modified>
</cp:coreProperties>
</file>